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67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91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94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34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49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64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69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99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367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89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07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6A014-1711-46E2-A477-8B3FBB8B0B8D}" type="datetimeFigureOut">
              <a:rPr lang="pt-BR" smtClean="0"/>
              <a:t>17/06/2011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44091-A414-4356-A57A-0CAF5D5976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88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elio@cartoriodeiguape.com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ILHAS COSTEIRAS E TERRENOS DE MARINHA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ASPECTOS REGISTRÁRIOS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759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PROPOSIÇÕES NORMATIVAS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sz="2400" dirty="0" smtClean="0"/>
              <a:t>Decreto – Lei n° 9.740/46, que em seu Art. 1°, assim disciplinava: Art. 1 – Incluem-se entre os bens móveis da União: (...) d) as ilhas situadas nos mares territoriais ou não, se por qualquer outro título legítimo não pertencerem aos Estados, Municípios ou particulares; (...).</a:t>
            </a:r>
          </a:p>
          <a:p>
            <a:pPr algn="just"/>
            <a:r>
              <a:rPr lang="pt-BR" sz="2400" dirty="0"/>
              <a:t>A Constituição de 1967, além de ratificar a </a:t>
            </a:r>
            <a:r>
              <a:rPr lang="pt-BR" sz="2400" dirty="0" err="1"/>
              <a:t>dominialidade</a:t>
            </a:r>
            <a:r>
              <a:rPr lang="pt-BR" sz="2400" dirty="0"/>
              <a:t> sobre as áreas que já lhe pertenciam, no inciso V, do Art. 4° abordou expressamente a propriedade da União sobre as ilhas oceânicas, dispondo</a:t>
            </a:r>
            <a:r>
              <a:rPr lang="pt-BR" sz="2400" dirty="0" smtClean="0"/>
              <a:t>: </a:t>
            </a:r>
            <a:endParaRPr lang="pt-BR" sz="2400" dirty="0"/>
          </a:p>
          <a:p>
            <a:pPr algn="just"/>
            <a:r>
              <a:rPr lang="pt-BR" sz="2400" i="1" dirty="0"/>
              <a:t>Art. 4 –Incluem-se entre os bens da União: </a:t>
            </a:r>
            <a:endParaRPr lang="pt-BR" sz="2400" dirty="0"/>
          </a:p>
          <a:p>
            <a:pPr algn="just"/>
            <a:r>
              <a:rPr lang="pt-BR" sz="2400" i="1" dirty="0"/>
              <a:t>II -os lagos e quaisquer correntes de água em terrenos de seu domínio, ou que banhem mais de um Estado, que sirvam de limite com outros países ou se estendam a território estrangeiro, </a:t>
            </a:r>
            <a:r>
              <a:rPr lang="pt-BR" sz="2400" b="1" i="1" u="sng" dirty="0"/>
              <a:t>as ilhas oceânicas</a:t>
            </a:r>
            <a:r>
              <a:rPr lang="pt-BR" sz="2400" i="1" dirty="0"/>
              <a:t>, assim como as ilhas fluviais e lacustres nas zonas limítrofes com outros países.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42705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PROPOSIÇÕES NORMATIVAS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pt-BR" dirty="0"/>
              <a:t>J</a:t>
            </a:r>
            <a:r>
              <a:rPr lang="pt-BR" dirty="0" smtClean="0"/>
              <a:t>ulgado </a:t>
            </a:r>
            <a:r>
              <a:rPr lang="pt-BR" dirty="0"/>
              <a:t>unânime do Supremo Tribunal Federal, proferido no RE 101.037/SP, Relator Ministro Francisco </a:t>
            </a:r>
            <a:r>
              <a:rPr lang="pt-BR" dirty="0" err="1"/>
              <a:t>Resek</a:t>
            </a:r>
            <a:r>
              <a:rPr lang="pt-BR" dirty="0"/>
              <a:t>: </a:t>
            </a:r>
          </a:p>
          <a:p>
            <a:pPr algn="just"/>
            <a:r>
              <a:rPr lang="pt-BR" i="1" dirty="0"/>
              <a:t>“ (...) A tese ora prevalente na espécie tem apoio na abordagem técnica de um dos mais conhecidos e respeitados geógrafos do Brasil neste século, Aroldo de Azevedo; a quem se reporta, concordante, não menos ilustre expoente do direito administrativo, Hely Lopes Meirelles, quando afirma: `as ilhas marítimas classificam-se em costeiras e oceânicas. </a:t>
            </a:r>
            <a:r>
              <a:rPr lang="pt-BR" b="1" i="1" u="sng" dirty="0"/>
              <a:t>Ilhas costeiras são as que resultam </a:t>
            </a:r>
            <a:r>
              <a:rPr lang="pt-BR" b="1" i="1" u="sng" dirty="0" smtClean="0"/>
              <a:t>do </a:t>
            </a:r>
            <a:r>
              <a:rPr lang="pt-BR" b="1" i="1" u="sng" dirty="0"/>
              <a:t>relevo continental ou da plataforma submarina; ilhas oceânicas são as que se encontram afastadas da costa e nada têm a ver com </a:t>
            </a:r>
            <a:r>
              <a:rPr lang="pt-BR" i="1" dirty="0"/>
              <a:t>o relevo continental ou com a plataforma submarina. ( Direito Administrativo Brasileiro: São Paulo, RT, 1983, p. 451)” 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113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PROPOSIÇÕES NORMATIVAS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CF/1988 (ANTES DA EC 46/05)- Art. 20. São bens da União:</a:t>
            </a:r>
          </a:p>
          <a:p>
            <a:r>
              <a:rPr lang="pt-BR" dirty="0" smtClean="0"/>
              <a:t>IV - as ilhas fluviais e lacustres nas zonas limítrofes com outros países; as praias marítimas; </a:t>
            </a:r>
            <a:r>
              <a:rPr lang="pt-BR" b="1" u="sng" dirty="0" smtClean="0"/>
              <a:t>as ilhas oceânicas e as costeiras</a:t>
            </a:r>
            <a:r>
              <a:rPr lang="pt-BR" dirty="0" smtClean="0"/>
              <a:t>, excluídas, destas, as áreas referidas no art. 26, II;</a:t>
            </a:r>
          </a:p>
          <a:p>
            <a:r>
              <a:rPr lang="pt-BR" dirty="0" smtClean="0"/>
              <a:t>Art. 26. Incluem-se entre os bens dos Estados:</a:t>
            </a:r>
          </a:p>
          <a:p>
            <a:r>
              <a:rPr lang="pt-BR" dirty="0" smtClean="0"/>
              <a:t>II - as áreas, </a:t>
            </a:r>
            <a:r>
              <a:rPr lang="pt-BR" b="1" u="sng" dirty="0" smtClean="0"/>
              <a:t>nas ilhas oceânicas e costeiras</a:t>
            </a:r>
            <a:r>
              <a:rPr lang="pt-BR" dirty="0" smtClean="0"/>
              <a:t>, que estiverem no seu domínio, excluídas aquelas sob domínio da União, Municípios ou terceiros;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324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PROPOSIÇÕES NORMATIVAS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/>
              <a:t>Emenda Constitucional nº 46/2005 </a:t>
            </a:r>
            <a:endParaRPr lang="pt-BR" dirty="0" smtClean="0"/>
          </a:p>
          <a:p>
            <a:pPr algn="just"/>
            <a:r>
              <a:rPr lang="pt-BR" dirty="0" smtClean="0"/>
              <a:t>Art. 20. São bens da União:</a:t>
            </a:r>
          </a:p>
          <a:p>
            <a:pPr algn="just"/>
            <a:r>
              <a:rPr lang="pt-BR" dirty="0" smtClean="0"/>
              <a:t>IV -as ilhas fluviais e lacustres nas zonas limítrofes com outros países; as praias marítimas; </a:t>
            </a:r>
            <a:r>
              <a:rPr lang="pt-BR" b="1" u="sng" dirty="0" smtClean="0"/>
              <a:t>as ilhas oceânicas e as costeiras, excluídas, destas, as que contenham a sede de Municípios, exceto aquelas áreas afetadas ao serviço público e a unidade ambiental federal, e as referidas no art. 26, II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658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TESES SOBRE A DOMINIALIDADE DAS ILHAS COSTEIRAS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1- A primeira corrente entende que o domínio das ilhas costeiras sempre foi da União até a promulgação da Emenda Constitucional nº 46/2005, isto porque a origem patrimonial das terras brasileiras, ou seja, da sua </a:t>
            </a:r>
            <a:r>
              <a:rPr lang="pt-BR" dirty="0" err="1"/>
              <a:t>d</a:t>
            </a:r>
            <a:r>
              <a:rPr lang="pt-BR" dirty="0" err="1" smtClean="0"/>
              <a:t>ominialidade</a:t>
            </a:r>
            <a:r>
              <a:rPr lang="pt-BR" dirty="0" smtClean="0"/>
              <a:t> pública tem seu início através da apropriação original da Ilha de Vera Cruz, descoberta em abril de 1.500 pelo navegador português Pedro Álvares Cabral.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552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TESES SOBRE A DOMINIALIDADE DAS ILHAS COSTEIRAS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Uma </a:t>
            </a:r>
            <a:r>
              <a:rPr lang="pt-BR" dirty="0"/>
              <a:t>vez que, desde o descobrimento do Brasil até a Constituição Federal de 1.988, não houve nenhum ato normativo soberano que dispusesse sobre a </a:t>
            </a:r>
            <a:r>
              <a:rPr lang="pt-BR" dirty="0" err="1"/>
              <a:t>dominialidade</a:t>
            </a:r>
            <a:r>
              <a:rPr lang="pt-BR" dirty="0"/>
              <a:t> das ilhas costeiras, a conclusão lógica é que </a:t>
            </a:r>
            <a:r>
              <a:rPr lang="pt-BR" dirty="0" smtClean="0"/>
              <a:t> </a:t>
            </a:r>
            <a:r>
              <a:rPr lang="pt-BR" dirty="0"/>
              <a:t>as referidas ilhas, até o advento da Emenda Constitucional nº 46/2005, sempre foram de propriedade da União, porquanto houve a apropriação originária pela Coroa Portuguesa com o descobrimento do Brasil, transferindo-se o domínio à União, de forma automática e infalível, em decorrência da declaração da independência </a:t>
            </a:r>
          </a:p>
        </p:txBody>
      </p:sp>
    </p:spTree>
    <p:extLst>
      <p:ext uri="{BB962C8B-B14F-4D97-AF65-F5344CB8AC3E}">
        <p14:creationId xmlns:p14="http://schemas.microsoft.com/office/powerpoint/2010/main" val="22715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TESES SOBRE A DOMINIALIDADE DAS ILHAS COSTEIRAS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dirty="0"/>
              <a:t>A segunda corrente defende que as ilhas costeiras somente foram incorporadas ao patrimônio da União pela Constituição Federal de 1.988, uma vez que esta inovou o ordenamento jurídico ao disciplinar sobre as ilhas, enquanto que as constituições anteriores somente mencionavam ilhas marítimas ou oceânicas. </a:t>
            </a:r>
            <a:r>
              <a:rPr lang="pt-BR" i="1" dirty="0" smtClean="0"/>
              <a:t>“Não </a:t>
            </a:r>
            <a:r>
              <a:rPr lang="pt-BR" i="1" dirty="0"/>
              <a:t>é possível admitir que o Decreto-Lei nº 9.760/46 pudesse inovar a ordem constitucional vigente e indicar como bens da União outros que a própria Constituição não elencou, tais como as ilhas costeiras”.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64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TESES SOBRE A DOMINIALIDADE DAS ILHAS COSTEIRAS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pt-BR" sz="4500" dirty="0" smtClean="0"/>
              <a:t>A </a:t>
            </a:r>
            <a:r>
              <a:rPr lang="pt-BR" sz="4500" dirty="0"/>
              <a:t>transferência de propriedade somente ocorre com o registro do título no Cartório de Registro de </a:t>
            </a:r>
            <a:r>
              <a:rPr lang="pt-BR" sz="4500" dirty="0" smtClean="0"/>
              <a:t>Imóveis (art. 1.245, do C.C), </a:t>
            </a:r>
            <a:r>
              <a:rPr lang="pt-BR" sz="4500" dirty="0"/>
              <a:t>sendo certo que o </a:t>
            </a:r>
            <a:r>
              <a:rPr lang="pt-BR" sz="4500" i="1" dirty="0" err="1"/>
              <a:t>Codex</a:t>
            </a:r>
            <a:r>
              <a:rPr lang="pt-BR" sz="4500" i="1" dirty="0"/>
              <a:t> </a:t>
            </a:r>
            <a:r>
              <a:rPr lang="pt-BR" sz="4500" dirty="0"/>
              <a:t>Civilista de 1.916 possuía dispositivo semelhante (art. 530, I, do CC/16). </a:t>
            </a:r>
          </a:p>
          <a:p>
            <a:pPr algn="just"/>
            <a:r>
              <a:rPr lang="pt-BR" sz="4500" dirty="0"/>
              <a:t>Logo, somente é proprietário aquele que tem seu nome grafado na matrícula do imóvel, sendo certo que cada imóvel há de ter uma matrícula, a teor do consignado nos artigos 227 e 228, c/c artigo 176, todos da Lei de Registros Públicos (6.015/73). </a:t>
            </a:r>
          </a:p>
          <a:p>
            <a:pPr algn="just"/>
            <a:r>
              <a:rPr lang="pt-BR" sz="4500" dirty="0" smtClean="0"/>
              <a:t>Em português claro e desprovido de termos jurídicos ante o emprego do vocábulo laico, podemos dizer que a Carta Maior determinou o seguinte: os imóveis em ilhas costeiras que não pertencerem a Estados, Municípios e Terceiros (particulares) serão da União”</a:t>
            </a:r>
          </a:p>
        </p:txBody>
      </p:sp>
    </p:spTree>
    <p:extLst>
      <p:ext uri="{BB962C8B-B14F-4D97-AF65-F5344CB8AC3E}">
        <p14:creationId xmlns:p14="http://schemas.microsoft.com/office/powerpoint/2010/main" val="28811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TESES SOBRE A DOMINIALIDADE DAS ILHAS COSTEIRAS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pt-BR" dirty="0"/>
              <a:t>A</a:t>
            </a:r>
            <a:r>
              <a:rPr lang="pt-BR" dirty="0" smtClean="0"/>
              <a:t> </a:t>
            </a:r>
            <a:r>
              <a:rPr lang="pt-BR" dirty="0"/>
              <a:t>terceira corrente procura complementar e suprir as lacunas existentes nas duas primeiras. Isso porque, </a:t>
            </a:r>
            <a:r>
              <a:rPr lang="pt-BR" dirty="0" smtClean="0"/>
              <a:t>hodiernamente</a:t>
            </a:r>
            <a:r>
              <a:rPr lang="pt-BR" dirty="0"/>
              <a:t>, a propriedade somente se transfere e se prova com o registro </a:t>
            </a:r>
            <a:r>
              <a:rPr lang="pt-BR" dirty="0" smtClean="0"/>
              <a:t>imobiliário. Porém, nem </a:t>
            </a:r>
            <a:r>
              <a:rPr lang="pt-BR" dirty="0"/>
              <a:t>sempre foi assim. De fato, antes da vigência do Código Civil de </a:t>
            </a:r>
            <a:r>
              <a:rPr lang="pt-BR" dirty="0" smtClean="0"/>
              <a:t>1.916  </a:t>
            </a:r>
            <a:r>
              <a:rPr lang="pt-BR" dirty="0"/>
              <a:t>vigia a Lei n. 1.237 de 24 de setembro de 1.864, que criou a </a:t>
            </a:r>
            <a:r>
              <a:rPr lang="pt-BR" i="1" dirty="0" err="1"/>
              <a:t>transcripção</a:t>
            </a:r>
            <a:r>
              <a:rPr lang="pt-BR" dirty="0"/>
              <a:t>, cujo objetivo era o de produzir efeitos perante terceiros, para a transmissão onerosa ou gratuita </a:t>
            </a:r>
            <a:r>
              <a:rPr lang="pt-BR" i="1" dirty="0" err="1"/>
              <a:t>inter</a:t>
            </a:r>
            <a:r>
              <a:rPr lang="pt-BR" i="1" dirty="0"/>
              <a:t> vivos</a:t>
            </a:r>
            <a:r>
              <a:rPr lang="pt-BR" dirty="0"/>
              <a:t>. Ressalvava a mencionada lei, entretanto, em seu artigo 8º., que a </a:t>
            </a:r>
            <a:r>
              <a:rPr lang="pt-BR" i="1" dirty="0" err="1"/>
              <a:t>transcripção</a:t>
            </a:r>
            <a:r>
              <a:rPr lang="pt-BR" i="1" dirty="0"/>
              <a:t> </a:t>
            </a:r>
            <a:r>
              <a:rPr lang="pt-BR" dirty="0"/>
              <a:t>não induzia prova de domínio, que ficava a salvo a quem fosse. </a:t>
            </a:r>
          </a:p>
          <a:p>
            <a:pPr algn="just"/>
            <a:r>
              <a:rPr lang="pt-BR" dirty="0"/>
              <a:t>O domínio, portanto, antes da entrada em vigor do Código Civil de 1.916, era provado apenas pelo título, pois o Brasil não contava com um sistema </a:t>
            </a:r>
            <a:r>
              <a:rPr lang="pt-BR" dirty="0" err="1"/>
              <a:t>registrário</a:t>
            </a:r>
            <a:r>
              <a:rPr lang="pt-BR" dirty="0"/>
              <a:t>. </a:t>
            </a:r>
          </a:p>
          <a:p>
            <a:pPr algn="just"/>
            <a:r>
              <a:rPr lang="pt-BR" dirty="0"/>
              <a:t>Assim, o fato de não haver registro imobiliário não </a:t>
            </a:r>
            <a:r>
              <a:rPr lang="pt-BR" dirty="0" smtClean="0"/>
              <a:t>poderia </a:t>
            </a:r>
            <a:r>
              <a:rPr lang="pt-BR" dirty="0"/>
              <a:t>implicar na conclusão singela de que o imóvel situado em ilha costeira pertenceria à </a:t>
            </a:r>
            <a:r>
              <a:rPr lang="pt-BR" dirty="0" smtClean="0"/>
              <a:t>União, </a:t>
            </a:r>
            <a:r>
              <a:rPr lang="pt-BR" dirty="0"/>
              <a:t>uma vez que a cadeia </a:t>
            </a:r>
            <a:r>
              <a:rPr lang="pt-BR" dirty="0" err="1"/>
              <a:t>filiatória</a:t>
            </a:r>
            <a:r>
              <a:rPr lang="pt-BR" dirty="0"/>
              <a:t> </a:t>
            </a:r>
            <a:r>
              <a:rPr lang="pt-BR" dirty="0" smtClean="0"/>
              <a:t>poderia </a:t>
            </a:r>
            <a:r>
              <a:rPr lang="pt-BR" dirty="0"/>
              <a:t>não ter sido inaugurada em razão da não apresentação do título de domínio subjacente </a:t>
            </a:r>
            <a:r>
              <a:rPr lang="pt-BR" dirty="0" smtClean="0"/>
              <a:t>ao </a:t>
            </a:r>
            <a:r>
              <a:rPr lang="pt-BR" dirty="0"/>
              <a:t>registro imobiliário. 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39172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pt-BR" dirty="0" smtClean="0"/>
              <a:t>Assim, temos que a forma mais segura de se descobrir a verdade jurídica sobre a titularidade do domínio dos imóveis situados em ilha costeira é através da ação discriminatória que poderia ser proposta pela União Federal – no lapso temporal anterior à Emenda Constitucional nº 46/05 - no que concerne aos imóveis que não sejam sede de Município e/ou não estejam afetas a unidade federal ambiental, uma vez que as ilhas costeiras que não se enquadrem nessas exceções permanecem, como regra geral, sob o domínio da União. </a:t>
            </a:r>
          </a:p>
          <a:p>
            <a:pPr algn="just"/>
            <a:r>
              <a:rPr lang="pt-BR" dirty="0" smtClean="0"/>
              <a:t>Após a EC 46/05, sobressai a aplicação do inciso IV do Art. 26, também da Constituição de 1988, através do qual considera estaduais as terras devolutas (que não tenham a sua origem no desmembramento do patrimônio público original). </a:t>
            </a:r>
          </a:p>
          <a:p>
            <a:pPr algn="just"/>
            <a:r>
              <a:rPr lang="pt-BR" dirty="0" smtClean="0"/>
              <a:t>Será no bojo da ação discriminatória que se verificará a regularidade e validade dos títulos e seu encadeamento, aniquilando-se eventuais documentos e registros viciados que estão em nome de particulares. </a:t>
            </a:r>
          </a:p>
          <a:p>
            <a:pPr algn="just"/>
            <a:r>
              <a:rPr lang="pt-BR" dirty="0" smtClean="0"/>
              <a:t>O domínio que não for julgado particular, por exclusão, será declarado devoluto Estadual ou Federal. </a:t>
            </a:r>
          </a:p>
          <a:p>
            <a:pPr algn="just"/>
            <a:r>
              <a:rPr lang="pt-BR" dirty="0" smtClean="0"/>
              <a:t>Assim, caberá ao Estado ou à União em que estiver localizada a ilha costeira decidir como vai enfrentar essa questão, se irá abdicar da sua </a:t>
            </a:r>
            <a:r>
              <a:rPr lang="pt-BR" dirty="0" err="1" smtClean="0"/>
              <a:t>dominialidade</a:t>
            </a:r>
            <a:r>
              <a:rPr lang="pt-BR" dirty="0" smtClean="0"/>
              <a:t> em prol da estabilização das situações jurídicas já consolidadas pelo tempo, ou, ainda, se irá buscar a regulamentação do seu patrimônio nos termos da Lei n. 6.015/73 e Lei n. 6.383/76, que dispõem respectivamente sobre o registro público e o procedimento para discriminação e demarcação de terras devolutas. </a:t>
            </a:r>
          </a:p>
          <a:p>
            <a:pPr algn="just"/>
            <a:r>
              <a:rPr lang="pt-BR" dirty="0" smtClean="0"/>
              <a:t>Caso não proponha a ação discriminatória, eventuais registros existentes nos cartórios imobiliários permanecerão hígidos e válidos, uma vez que gozam de presunção de veracidade, ainda que relativa.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18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CONTROVERTIDAS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1- A quem cumpre fiscalizar se o imóvel está inserido em área de marinha embora nada conste na matrícula do imóvel? </a:t>
            </a:r>
            <a:r>
              <a:rPr lang="pt-BR" dirty="0" smtClean="0"/>
              <a:t>Apelação </a:t>
            </a:r>
            <a:r>
              <a:rPr lang="pt-BR" dirty="0"/>
              <a:t>Cível nº 69.854, de São Vicente, </a:t>
            </a:r>
            <a:r>
              <a:rPr lang="pt-BR" dirty="0" smtClean="0"/>
              <a:t>relatoria do </a:t>
            </a:r>
            <a:r>
              <a:rPr lang="pt-BR" dirty="0"/>
              <a:t>eminente Desembargador Luís de Macedo, decidiu </a:t>
            </a:r>
            <a:r>
              <a:rPr lang="pt-BR" dirty="0" smtClean="0"/>
              <a:t>que: “não </a:t>
            </a:r>
            <a:r>
              <a:rPr lang="pt-BR" dirty="0"/>
              <a:t>havendo elementos confirmatórios na própria Serventia, de que se cuida de terreno de marinha, não pode ser exigida certidão da </a:t>
            </a:r>
            <a:r>
              <a:rPr lang="pt-BR" dirty="0" smtClean="0"/>
              <a:t>SPU”.</a:t>
            </a:r>
          </a:p>
          <a:p>
            <a:pPr algn="just"/>
            <a:r>
              <a:rPr lang="pt-BR" dirty="0" smtClean="0"/>
              <a:t>PRINCÍPIO DA ETICIDIDADE DO NOVO CC</a:t>
            </a:r>
          </a:p>
          <a:p>
            <a:pPr algn="just"/>
            <a:r>
              <a:rPr lang="pt-BR" dirty="0" smtClean="0"/>
              <a:t>BOA-FÉ OBJETIVA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059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CONTROVERTIDAS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pt-BR" dirty="0"/>
              <a:t>2- Partindo-se da premissa que as Ilhas Costeiras, a partir da </a:t>
            </a:r>
            <a:r>
              <a:rPr lang="pt-BR" dirty="0" smtClean="0"/>
              <a:t>CF/1988</a:t>
            </a:r>
            <a:r>
              <a:rPr lang="pt-BR" dirty="0"/>
              <a:t>, são bens da União, poderia o Estado ou o </a:t>
            </a:r>
            <a:r>
              <a:rPr lang="pt-BR" dirty="0" smtClean="0"/>
              <a:t>Município </a:t>
            </a:r>
            <a:r>
              <a:rPr lang="pt-BR" dirty="0"/>
              <a:t>impor restrições ambientais sobre imóveis situados em Ilha </a:t>
            </a:r>
            <a:r>
              <a:rPr lang="pt-BR" dirty="0" smtClean="0"/>
              <a:t>Costeiras que são sede de Município </a:t>
            </a:r>
            <a:r>
              <a:rPr lang="pt-BR" dirty="0"/>
              <a:t>antes da EC 46/05?</a:t>
            </a:r>
          </a:p>
          <a:p>
            <a:pPr algn="just"/>
            <a:r>
              <a:rPr lang="pt-BR" dirty="0"/>
              <a:t>Art. 24. Compete à União, aos Estados e ao Distrito Federal legislar concorrentemente sobre:</a:t>
            </a:r>
          </a:p>
          <a:p>
            <a:pPr algn="just"/>
            <a:r>
              <a:rPr lang="pt-BR" dirty="0" smtClean="0"/>
              <a:t>VI </a:t>
            </a:r>
            <a:r>
              <a:rPr lang="pt-BR" dirty="0"/>
              <a:t>- florestas, caça, pesca, fauna, conservação da natureza, defesa do solo e dos recursos naturais, proteção do meio ambiente e controle da poluição;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591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CONTROVERTIDAS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dirty="0"/>
              <a:t>3- Era devida a taxa de ocupação antes da EC 46/05 quando a </a:t>
            </a:r>
            <a:r>
              <a:rPr lang="pt-BR" dirty="0" smtClean="0"/>
              <a:t>pessoa </a:t>
            </a:r>
            <a:r>
              <a:rPr lang="pt-BR" dirty="0"/>
              <a:t>ocupava imóvel em Ilha Costeira e havia registro imobiliário em nome do particular? </a:t>
            </a:r>
          </a:p>
          <a:p>
            <a:pPr algn="just"/>
            <a:r>
              <a:rPr lang="pt-BR" dirty="0" smtClean="0"/>
              <a:t>Pela utilização do domínio útil de bem público, o foreiro (regularmente cadastrado no cartório e perante a Administração) pagará o foro, já o ocupante (não regularizado) pagará a taxa de ocupação. Ambos de natureza </a:t>
            </a:r>
            <a:r>
              <a:rPr lang="pt-BR" dirty="0" err="1" smtClean="0"/>
              <a:t>contraprestacional</a:t>
            </a:r>
            <a:r>
              <a:rPr lang="pt-BR" dirty="0" smtClean="0"/>
              <a:t>, decorrente do uso do bem imóvel, e com vencimento anual.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46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CONTROVERTIDAS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pt-BR" dirty="0" smtClean="0"/>
              <a:t>4. E </a:t>
            </a:r>
            <a:r>
              <a:rPr lang="pt-BR" dirty="0"/>
              <a:t>como fica, após a </a:t>
            </a:r>
            <a:r>
              <a:rPr lang="pt-BR" dirty="0" smtClean="0"/>
              <a:t>EC 46/05 </a:t>
            </a:r>
            <a:r>
              <a:rPr lang="pt-BR" dirty="0"/>
              <a:t>a situação dos proprietários em Ilhas Costeiras que possuem no registro imobiliário os imóveis particulares </a:t>
            </a:r>
            <a:r>
              <a:rPr lang="pt-BR" dirty="0" smtClean="0"/>
              <a:t>registrados com </a:t>
            </a:r>
            <a:r>
              <a:rPr lang="pt-BR" dirty="0" smtClean="0"/>
              <a:t>a ressalva da </a:t>
            </a:r>
            <a:r>
              <a:rPr lang="pt-BR" dirty="0" err="1"/>
              <a:t>dominialidade</a:t>
            </a:r>
            <a:r>
              <a:rPr lang="pt-BR" dirty="0"/>
              <a:t> da União, sendo o </a:t>
            </a:r>
            <a:r>
              <a:rPr lang="pt-BR" dirty="0" smtClean="0"/>
              <a:t>particular </a:t>
            </a:r>
            <a:r>
              <a:rPr lang="pt-BR" dirty="0"/>
              <a:t>apenas detentor do domínio útil do mesmo? A </a:t>
            </a:r>
            <a:r>
              <a:rPr lang="pt-BR" dirty="0" err="1"/>
              <a:t>dominiailidade</a:t>
            </a:r>
            <a:r>
              <a:rPr lang="pt-BR" dirty="0"/>
              <a:t> permanece com a </a:t>
            </a:r>
            <a:r>
              <a:rPr lang="pt-BR" dirty="0" smtClean="0"/>
              <a:t>União?</a:t>
            </a:r>
          </a:p>
          <a:p>
            <a:pPr algn="just"/>
            <a:r>
              <a:rPr lang="pt-BR" dirty="0" smtClean="0"/>
              <a:t>PRINCÍPIO </a:t>
            </a:r>
            <a:r>
              <a:rPr lang="pt-BR" dirty="0" smtClean="0"/>
              <a:t>DA LEGITIMAÇÃO: </a:t>
            </a:r>
            <a:r>
              <a:rPr lang="pt-BR" dirty="0"/>
              <a:t>Art. </a:t>
            </a:r>
            <a:r>
              <a:rPr lang="pt-BR" dirty="0" smtClean="0"/>
              <a:t>252, da lei 6015/73 </a:t>
            </a:r>
            <a:r>
              <a:rPr lang="pt-BR" dirty="0"/>
              <a:t>- O registro, enquanto não cancelado, produz todos os efeitos legais ainda que, por outra maneira, se prove que o título está desfeito, anulado, extinto ou rescindido.</a:t>
            </a:r>
          </a:p>
        </p:txBody>
      </p:sp>
    </p:spTree>
    <p:extLst>
      <p:ext uri="{BB962C8B-B14F-4D97-AF65-F5344CB8AC3E}">
        <p14:creationId xmlns:p14="http://schemas.microsoft.com/office/powerpoint/2010/main" val="82774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CONTROVERTIDAS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5. É válido o procedimento administrativo de discriminação de terras públicas instaurado pelo Estado em ilhas costeiras antes da EC 46/05?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678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pt-BR" dirty="0" smtClean="0"/>
              <a:t>MUITO OBRIGADO!</a:t>
            </a:r>
            <a:br>
              <a:rPr lang="pt-BR" dirty="0" smtClean="0"/>
            </a:br>
            <a:r>
              <a:rPr lang="pt-BR" dirty="0" smtClean="0">
                <a:hlinkClick r:id="rId2"/>
              </a:rPr>
              <a:t>celio@cartoriodeiguape.com.br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tel</a:t>
            </a:r>
            <a:r>
              <a:rPr lang="pt-BR" dirty="0" smtClean="0"/>
              <a:t>: 13-3841-5300</a:t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6109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1778</Words>
  <Application>Microsoft Office PowerPoint</Application>
  <PresentationFormat>Apresentação na tela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ILHAS COSTEIRAS E TERRENOS DE MARINHA</vt:lpstr>
      <vt:lpstr>PROPOSIÇÕES NORMATIVAS</vt:lpstr>
      <vt:lpstr>PROPOSIÇÕES NORMATIVAS</vt:lpstr>
      <vt:lpstr>PROPOSIÇÕES NORMATIVAS</vt:lpstr>
      <vt:lpstr>PROPOSIÇÕES NORMATIVAS</vt:lpstr>
      <vt:lpstr>TESES SOBRE A DOMINIALIDADE DAS ILHAS COSTEIRAS</vt:lpstr>
      <vt:lpstr>TESES SOBRE A DOMINIALIDADE DAS ILHAS COSTEIRAS</vt:lpstr>
      <vt:lpstr>TESES SOBRE A DOMINIALIDADE DAS ILHAS COSTEIRAS</vt:lpstr>
      <vt:lpstr>TESES SOBRE A DOMINIALIDADE DAS ILHAS COSTEIRAS</vt:lpstr>
      <vt:lpstr>TESES SOBRE A DOMINIALIDADE DAS ILHAS COSTEIRAS</vt:lpstr>
      <vt:lpstr>CONCLUSÃO</vt:lpstr>
      <vt:lpstr>QUESTÕES CONTROVERTIDAS</vt:lpstr>
      <vt:lpstr>QUESTÕES CONTROVERTIDAS</vt:lpstr>
      <vt:lpstr>QUESTÕES CONTROVERTIDAS</vt:lpstr>
      <vt:lpstr>QUESTÕES CONTROVERTIDAS</vt:lpstr>
      <vt:lpstr>QUESTÕES CONTROVERTIDAS</vt:lpstr>
      <vt:lpstr>MUITO OBRIGADO! celio@cartoriodeiguape.com.br tel: 13-3841-5300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ILHAS COSTEIRAS E TERRENOS DE MARINHA</dc:title>
  <dc:creator>CELIO</dc:creator>
  <cp:lastModifiedBy>CELIO</cp:lastModifiedBy>
  <cp:revision>17</cp:revision>
  <dcterms:created xsi:type="dcterms:W3CDTF">2011-06-17T02:11:41Z</dcterms:created>
  <dcterms:modified xsi:type="dcterms:W3CDTF">2011-06-17T11:18:33Z</dcterms:modified>
</cp:coreProperties>
</file>